
<file path=[Content_Types].xml><?xml version="1.0" encoding="utf-8"?>
<Types xmlns="http://schemas.openxmlformats.org/package/2006/content-types">
  <Default Extension="rels" ContentType="application/vnd.openxmlformats-package.relationships+xml"/>
  <Default Extension="jpeg" ContentType="image/jpeg"/>
  <Default Extension="png" ContentType="image/png"/>
  <Default Extension="gif" ContentType="image/gif"/>
  <Default Extension="xml" ContentType="application/xml"/>
  <Override PartName="/docProps/app.xml" ContentType="application/vnd.openxmlformats-officedocument.extended-properties+xml"/>
  <Override PartName="/docProps/core.xml" ContentType="application/vnd.openxmlformats-package.core-properties+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docProps/custom.xml" ContentType="application/vnd.openxmlformats-officedocument.custom-properties+xml"/>
  <Override PartName="/ppt/notesSlides/notesSlide7.xml" ContentType="application/vnd.openxmlformats-officedocument.presentationml.notesSlide+xml"/>
  <Override PartName="/ppt/notesSlides/notesSlide5.xml" ContentType="application/vnd.openxmlformats-officedocument.presentationml.notesSlide+xml"/>
  <Override PartName="/ppt/slideLayouts/slideLayout3.xml" ContentType="application/vnd.openxmlformats-officedocument.presentationml.slideLayout+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theme/theme2.xml" ContentType="application/vnd.openxmlformats-officedocument.theme+xml"/>
  <Override PartName="/ppt/notesSlides/notesSlide12.xml" ContentType="application/vnd.openxmlformats-officedocument.presentationml.notesSlide+xml"/>
  <Override PartName="/ppt/slideLayouts/slideLayout10.xml" ContentType="application/vnd.openxmlformats-officedocument.presentationml.slideLayout+xml"/>
  <Override PartName="/ppt/slides/slide17.xml" ContentType="application/vnd.openxmlformats-officedocument.presentationml.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viewProps.xml" ContentType="application/vnd.openxmlformats-officedocument.presentationml.viewProps+xml"/>
  <Override PartName="/ppt/slideLayouts/slideLayout2.xml" ContentType="application/vnd.openxmlformats-officedocument.presentationml.slideLayou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s/slide3.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Layouts/slideLayout9.xml" ContentType="application/vnd.openxmlformats-officedocument.presentationml.slideLayout+xml"/>
  <Override PartName="/ppt/slides/slide14.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s/slide1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theme/theme1.xml" ContentType="application/vnd.openxmlformats-officedocument.theme+xml"/>
  <Override PartName="/ppt/slides/slide4.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tableStyles.xml" ContentType="application/vnd.openxmlformats-officedocument.presentationml.tableStyles+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57" r:id="rId4"/>
    <p:sldId id="258" r:id="rId5"/>
    <p:sldId id="259" r:id="rId6"/>
    <p:sldId id="261" r:id="rId7"/>
    <p:sldId id="271" r:id="rId8"/>
    <p:sldId id="284" r:id="rId9"/>
    <p:sldId id="282" r:id="rId10"/>
    <p:sldId id="278" r:id="rId11"/>
    <p:sldId id="279" r:id="rId12"/>
    <p:sldId id="285" r:id="rId13"/>
    <p:sldId id="280" r:id="rId14"/>
    <p:sldId id="286" r:id="rId15"/>
    <p:sldId id="277" r:id="rId16"/>
    <p:sldId id="281" r:id="rId17"/>
    <p:sldId id="283"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AA66"/>
    <a:srgbClr val="002D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379" autoAdjust="0"/>
  </p:normalViewPr>
  <p:slideViewPr>
    <p:cSldViewPr snapToGrid="0">
      <p:cViewPr varScale="1">
        <p:scale>
          <a:sx n="70" d="100"/>
          <a:sy n="70" d="100"/>
        </p:scale>
        <p:origin x="536" y="32"/>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fld id="{1153700A-7E79-4E94-BA8F-2AD5C0C6B628}" type="datetimeFigureOut">
              <a:rPr lang="en-US"/>
              <a:t>5/12/2025</a:t>
            </a:fld>
            <a:endParaRPr lang="en-US"/>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endParaRPr lang="en-US"/>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FE754C-1702-4C72-9E03-4F95C5CFBBF6}"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5C3AF5D-FC4C-4151-B97B-5DB60DC9956F}"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5C3AF5D-FC4C-4151-B97B-5DB60DC9956F}"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6E7FA6C-FC34-466F-8BAC-2DE5A71DCDF1}"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4FAD3DA-B3F9-4C0E-BFF0-616D9E97A26D}"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EB00E9B-8739-47EE-9557-2151FA9D9436}"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484814B-CC42-43FE-A894-38CB8F526FD4}"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6AE0F34-ED36-445E-ADC2-E14789E8EFB3}"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2736D8B-C559-4B21-AACB-1FFB3D696B02}"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1FA7D44-2E5E-469B-AC51-FF05968B1854}"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hasCustomPrompt="1"/>
          </p:nvPr>
        </p:nvSpPr>
        <p:spPr>
          <a:xfrm>
            <a:off x="0" y="2130724"/>
            <a:ext cx="12192000" cy="1853691"/>
          </a:xfrm>
        </p:spPr>
        <p:txBody>
          <a:bodyPr anchor="ctr">
            <a:normAutofit/>
          </a:bodyPr>
          <a:lstStyle>
            <a:lvl1pPr algn="ctr">
              <a:defRPr sz="5400" b="1">
                <a:solidFill>
                  <a:srgbClr val="002D5D"/>
                </a:solidFill>
              </a:defRPr>
            </a:lvl1pPr>
          </a:lstStyle>
          <a:p>
            <a:r>
              <a:rPr lang="en-US" dirty="0"/>
              <a:t>Click to Add Title</a:t>
            </a:r>
          </a:p>
        </p:txBody>
      </p:sp>
      <p:sp>
        <p:nvSpPr>
          <p:cNvPr id="3" name="Subtitle 2"/>
          <p:cNvSpPr>
            <a:spLocks noGrp="1" noEditPoints="1"/>
          </p:cNvSpPr>
          <p:nvPr>
            <p:ph type="subTitle" idx="1" hasCustomPrompt="1"/>
          </p:nvPr>
        </p:nvSpPr>
        <p:spPr>
          <a:xfrm>
            <a:off x="1524000" y="4499184"/>
            <a:ext cx="9144000" cy="1655762"/>
          </a:xfrm>
        </p:spPr>
        <p:txBody>
          <a:bodyPr>
            <a:normAutofit/>
          </a:bodyPr>
          <a:lstStyle>
            <a:lvl1pPr marL="0" indent="0" algn="ctr">
              <a:buNone/>
              <a:defRPr sz="2800" i="1">
                <a:solidFill>
                  <a:srgbClr val="D0AA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student’s details (Name and ID)</a:t>
            </a:r>
          </a:p>
        </p:txBody>
      </p:sp>
      <p:pic>
        <p:nvPicPr>
          <p:cNvPr id="8" name="Picture 7"/>
          <p:cNvPicPr>
            <a:picLocks noChangeAspect="1"/>
          </p:cNvPicPr>
          <p:nvPr userDrawn="1"/>
        </p:nvPicPr>
        <p:blipFill>
          <a:blip r:embed="rId1"/>
          <a:srcRect/>
          <a:stretch>
            <a:fillRect/>
          </a:stretch>
        </p:blipFill>
        <p:spPr>
          <a:xfrm>
            <a:off x="4958159" y="-74432"/>
            <a:ext cx="2275681" cy="2387600"/>
          </a:xfrm>
          <a:prstGeom prst="rect">
            <a:avLst/>
          </a:prstGeom>
        </p:spPr>
      </p:pic>
      <p:sp>
        <p:nvSpPr>
          <p:cNvPr id="16" name="Date Placeholder 15"/>
          <p:cNvSpPr>
            <a:spLocks noGrp="1" noEditPoints="1"/>
          </p:cNvSpPr>
          <p:nvPr>
            <p:ph type="dt" sz="half" idx="10"/>
          </p:nvPr>
        </p:nvSpPr>
        <p:spPr>
          <a:xfrm>
            <a:off x="838200" y="6425358"/>
            <a:ext cx="2743200" cy="365125"/>
          </a:xfrm>
        </p:spPr>
        <p:txBody>
          <a:bodyPr/>
          <a:lstStyle>
            <a:lvl1pPr>
              <a:defRPr>
                <a:solidFill>
                  <a:schemeClr val="bg1"/>
                </a:solidFill>
              </a:defRPr>
            </a:lvl1pPr>
          </a:lstStyle>
          <a:p>
            <a:endParaRPr lang="en-US" dirty="0"/>
          </a:p>
        </p:txBody>
      </p:sp>
      <p:cxnSp>
        <p:nvCxnSpPr>
          <p:cNvPr id="5" name="Straight Connector 4"/>
          <p:cNvCxnSpPr/>
          <p:nvPr userDrawn="1"/>
        </p:nvCxnSpPr>
        <p:spPr>
          <a:xfrm>
            <a:off x="1743974" y="4261442"/>
            <a:ext cx="8704053" cy="0"/>
          </a:xfrm>
          <a:prstGeom prst="line">
            <a:avLst/>
          </a:prstGeom>
          <a:ln w="12700">
            <a:solidFill>
              <a:srgbClr val="D0AA66"/>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Slide Number Placeholder 17"/>
          <p:cNvSpPr>
            <a:spLocks noGrp="1" noEditPoints="1"/>
          </p:cNvSpPr>
          <p:nvPr>
            <p:ph type="sldNum" sz="quarter" idx="12"/>
          </p:nvPr>
        </p:nvSpPr>
        <p:spPr>
          <a:xfrm>
            <a:off x="8610600" y="6425358"/>
            <a:ext cx="2743200" cy="365125"/>
          </a:xfrm>
        </p:spPr>
        <p:txBody>
          <a:bodyPr/>
          <a:lstStyle>
            <a:lvl1pPr>
              <a:defRPr>
                <a:solidFill>
                  <a:schemeClr val="bg1"/>
                </a:solidFill>
              </a:defRPr>
            </a:lvl1pPr>
          </a:lstStyle>
          <a:p>
            <a:endParaRPr lang="en-US" dirty="0"/>
          </a:p>
        </p:txBody>
      </p:sp>
      <p:sp>
        <p:nvSpPr>
          <p:cNvPr id="17" name="Footer Placeholder 16"/>
          <p:cNvSpPr>
            <a:spLocks noGrp="1" noEditPoints="1"/>
          </p:cNvSpPr>
          <p:nvPr>
            <p:ph type="ftr" sz="quarter" idx="11"/>
          </p:nvPr>
        </p:nvSpPr>
        <p:spPr>
          <a:xfrm>
            <a:off x="4038600" y="6425358"/>
            <a:ext cx="4114800" cy="365125"/>
          </a:xfrm>
        </p:spPr>
        <p:txBody>
          <a:bodyPr/>
          <a:lstStyle>
            <a:lvl1pPr>
              <a:defRPr>
                <a:solidFill>
                  <a:schemeClr val="bg1"/>
                </a:solidFill>
              </a:defRPr>
            </a:lvl1pPr>
          </a:lstStyle>
          <a:p>
            <a:endParaRPr lang="en-US" dirty="0"/>
          </a:p>
        </p:txBody>
      </p:sp>
      <p:sp>
        <p:nvSpPr>
          <p:cNvPr id="15" name="Rectangle 14"/>
          <p:cNvSpPr/>
          <p:nvPr userDrawn="1"/>
        </p:nvSpPr>
        <p:spPr>
          <a:xfrm>
            <a:off x="0" y="6409426"/>
            <a:ext cx="12192000" cy="448574"/>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fld id="{91203007-0B9D-40C6-9C3A-883002F2DA39}" type="slidenum">
              <a:rPr lang="en-GB"/>
              <a:t>‹#›</a:t>
            </a:fld>
            <a:endParaRPr lang="en-US"/>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noEditPoints="1"/>
          </p:cNvSpPr>
          <p:nvPr>
            <p:ph type="dt" sz="half" idx="10"/>
          </p:nvPr>
        </p:nvSpPr>
        <p:spPr/>
        <p:txBody>
          <a:bodyPr/>
          <a:lstStyle/>
          <a:p>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endParaRPr lang="en-US"/>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8331679" cy="1066860"/>
          </a:xfrm>
        </p:spPr>
        <p:txBody>
          <a:bodyPr/>
          <a:lstStyle>
            <a:lvl1pPr>
              <a:defRPr b="1">
                <a:solidFill>
                  <a:srgbClr val="002D5D"/>
                </a:solidFill>
              </a:defRPr>
            </a:lvl1pPr>
          </a:lstStyle>
          <a:p>
            <a:fld id="{91203007-0B9D-40C6-9C3A-883002F2DA39}" type="slidenum">
              <a:rPr lang="en-GB"/>
              <a:t>‹#›</a:t>
            </a:fld>
            <a:endParaRPr lang="en-US" dirty="0"/>
          </a:p>
        </p:txBody>
      </p:sp>
      <p:sp>
        <p:nvSpPr>
          <p:cNvPr id="3" name="Content Placeholder 2"/>
          <p:cNvSpPr>
            <a:spLocks noGrp="1" noEditPoints="1"/>
          </p:cNvSpPr>
          <p:nvPr>
            <p:ph idx="1"/>
          </p:nvPr>
        </p:nvSpPr>
        <p:spPr>
          <a:xfrm>
            <a:off x="215660" y="1663556"/>
            <a:ext cx="11677718" cy="4829318"/>
          </a:xfrm>
        </p:spPr>
        <p:txBody>
          <a:bodyPr>
            <a:normAutofit/>
          </a:bodyPr>
          <a:lstStyle>
            <a:lvl1pPr>
              <a:defRPr sz="3600"/>
            </a:lvl1pPr>
            <a:lvl2pPr marL="685800" indent="-228600">
              <a:buFont typeface="Wingdings" pitchFamily="2" charset="2" panose="05000000000000000000"/>
              <a:buChar char="ü"/>
              <a:defRPr sz="3200"/>
            </a:lvl2pPr>
            <a:lvl3pPr>
              <a:defRPr sz="28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p:cNvPicPr>
            <a:picLocks noChangeAspect="1"/>
          </p:cNvPicPr>
          <p:nvPr userDrawn="1"/>
        </p:nvPicPr>
        <p:blipFill>
          <a:blip r:embed="rId1"/>
          <a:srcRect/>
          <a:stretch>
            <a:fillRect/>
          </a:stretch>
        </p:blipFill>
        <p:spPr>
          <a:xfrm>
            <a:off x="10814222" y="299756"/>
            <a:ext cx="1079156" cy="1132230"/>
          </a:xfrm>
          <a:prstGeom prst="rect">
            <a:avLst/>
          </a:prstGeom>
        </p:spPr>
      </p:pic>
      <p:cxnSp>
        <p:nvCxnSpPr>
          <p:cNvPr id="10" name="Straight Connector 9"/>
          <p:cNvCxnSpPr/>
          <p:nvPr userDrawn="1"/>
        </p:nvCxnSpPr>
        <p:spPr>
          <a:xfrm>
            <a:off x="215660" y="1515085"/>
            <a:ext cx="6823495" cy="0"/>
          </a:xfrm>
          <a:prstGeom prst="line">
            <a:avLst/>
          </a:prstGeom>
          <a:ln w="19050">
            <a:solidFill>
              <a:srgbClr val="D0AA6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6570602"/>
            <a:ext cx="12192000" cy="287398"/>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5"/>
          <p:cNvSpPr>
            <a:spLocks noGrp="1" noEditPoints="1"/>
          </p:cNvSpPr>
          <p:nvPr>
            <p:ph type="dt" sz="half" idx="10"/>
          </p:nvPr>
        </p:nvSpPr>
        <p:spPr>
          <a:xfrm>
            <a:off x="838200" y="6651520"/>
            <a:ext cx="2743200" cy="182093"/>
          </a:xfrm>
        </p:spPr>
        <p:txBody>
          <a:bodyPr/>
          <a:lstStyle>
            <a:lvl1pPr>
              <a:defRPr>
                <a:solidFill>
                  <a:schemeClr val="bg1"/>
                </a:solidFill>
              </a:defRPr>
            </a:lvl1pPr>
          </a:lstStyle>
          <a:p>
            <a:endParaRPr lang="en-US" dirty="0"/>
          </a:p>
        </p:txBody>
      </p:sp>
      <p:sp>
        <p:nvSpPr>
          <p:cNvPr id="12" name="Footer Placeholder 16"/>
          <p:cNvSpPr>
            <a:spLocks noGrp="1" noEditPoints="1"/>
          </p:cNvSpPr>
          <p:nvPr>
            <p:ph type="ftr" sz="quarter" idx="11"/>
          </p:nvPr>
        </p:nvSpPr>
        <p:spPr>
          <a:xfrm>
            <a:off x="4038600" y="6651520"/>
            <a:ext cx="4114800" cy="182093"/>
          </a:xfrm>
        </p:spPr>
        <p:txBody>
          <a:bodyPr/>
          <a:lstStyle>
            <a:lvl1pPr>
              <a:defRPr>
                <a:solidFill>
                  <a:schemeClr val="bg1"/>
                </a:solidFill>
              </a:defRPr>
            </a:lvl1pPr>
          </a:lstStyle>
          <a:p>
            <a:endParaRPr lang="en-US" dirty="0"/>
          </a:p>
        </p:txBody>
      </p:sp>
      <p:sp>
        <p:nvSpPr>
          <p:cNvPr id="13" name="Slide Number Placeholder 17"/>
          <p:cNvSpPr>
            <a:spLocks noGrp="1" noEditPoints="1"/>
          </p:cNvSpPr>
          <p:nvPr>
            <p:ph type="sldNum" sz="quarter" idx="12"/>
          </p:nvPr>
        </p:nvSpPr>
        <p:spPr>
          <a:xfrm>
            <a:off x="8610600" y="6651520"/>
            <a:ext cx="2743200" cy="182093"/>
          </a:xfrm>
        </p:spPr>
        <p:txBody>
          <a:bodyPr/>
          <a:lstStyle>
            <a:lvl1pPr>
              <a:defRPr>
                <a:solidFill>
                  <a:schemeClr val="bg1"/>
                </a:solidFill>
              </a:defRPr>
            </a:lvl1pPr>
          </a:lstStyle>
          <a:p>
            <a:endParaRPr lang="en-US" dirty="0"/>
          </a:p>
        </p:txBody>
      </p:sp>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800350" y="1943099"/>
            <a:ext cx="8315325" cy="2971801"/>
          </a:xfrm>
          <a:noFill/>
        </p:spPr>
        <p:txBody>
          <a:bodyPr anchor="ctr"/>
          <a:lstStyle>
            <a:lvl1pPr>
              <a:defRPr sz="6000" b="1">
                <a:solidFill>
                  <a:srgbClr val="D0AA66"/>
                </a:solidFill>
              </a:defRPr>
            </a:lvl1pPr>
          </a:lstStyle>
          <a:p>
            <a:fld id="{91203007-0B9D-40C6-9C3A-883002F2DA39}" type="slidenum">
              <a:rPr lang="en-GB"/>
              <a:t>‹#›</a:t>
            </a:fld>
            <a:endParaRPr lang="en-US"/>
          </a:p>
        </p:txBody>
      </p:sp>
      <p:pic>
        <p:nvPicPr>
          <p:cNvPr id="7" name="Picture 6"/>
          <p:cNvPicPr>
            <a:picLocks noChangeAspect="1"/>
          </p:cNvPicPr>
          <p:nvPr userDrawn="1"/>
        </p:nvPicPr>
        <p:blipFill>
          <a:blip r:embed="rId1"/>
          <a:srcRect/>
          <a:stretch>
            <a:fillRect/>
          </a:stretch>
        </p:blipFill>
        <p:spPr>
          <a:xfrm>
            <a:off x="10661395" y="41639"/>
            <a:ext cx="1384808" cy="1452914"/>
          </a:xfrm>
          <a:prstGeom prst="rect">
            <a:avLst/>
          </a:prstGeom>
        </p:spPr>
      </p:pic>
      <p:pic>
        <p:nvPicPr>
          <p:cNvPr id="9" name="Picture 8" descr="A white person with a red question mark&#10;&#10;Description automatically generated"/>
          <p:cNvPicPr>
            <a:picLocks noChangeAspect="1"/>
          </p:cNvPicPr>
          <p:nvPr userDrawn="1"/>
        </p:nvPicPr>
        <p:blipFill>
          <a:blip r:embed="rId2"/>
          <a:srcRect/>
          <a:stretch>
            <a:fillRect/>
          </a:stretch>
        </p:blipFill>
        <p:spPr>
          <a:xfrm>
            <a:off x="-581025" y="459717"/>
            <a:ext cx="4071668" cy="4071668"/>
          </a:xfrm>
          <a:prstGeom prst="rect">
            <a:avLst/>
          </a:prstGeom>
        </p:spPr>
      </p:pic>
      <p:sp>
        <p:nvSpPr>
          <p:cNvPr id="4" name="Rectangle 3"/>
          <p:cNvSpPr/>
          <p:nvPr userDrawn="1"/>
        </p:nvSpPr>
        <p:spPr>
          <a:xfrm>
            <a:off x="0" y="6570602"/>
            <a:ext cx="12192000" cy="287398"/>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5"/>
          <p:cNvSpPr>
            <a:spLocks noGrp="1" noEditPoints="1"/>
          </p:cNvSpPr>
          <p:nvPr>
            <p:ph type="dt" sz="half" idx="10"/>
          </p:nvPr>
        </p:nvSpPr>
        <p:spPr>
          <a:xfrm>
            <a:off x="838200" y="6651520"/>
            <a:ext cx="2743200" cy="182093"/>
          </a:xfrm>
        </p:spPr>
        <p:txBody>
          <a:bodyPr/>
          <a:lstStyle>
            <a:lvl1pPr>
              <a:defRPr>
                <a:solidFill>
                  <a:schemeClr val="bg1"/>
                </a:solidFill>
              </a:defRPr>
            </a:lvl1pPr>
          </a:lstStyle>
          <a:p>
            <a:endParaRPr lang="en-US" dirty="0"/>
          </a:p>
        </p:txBody>
      </p:sp>
      <p:sp>
        <p:nvSpPr>
          <p:cNvPr id="6" name="Footer Placeholder 16"/>
          <p:cNvSpPr>
            <a:spLocks noGrp="1" noEditPoints="1"/>
          </p:cNvSpPr>
          <p:nvPr>
            <p:ph type="ftr" sz="quarter" idx="11"/>
          </p:nvPr>
        </p:nvSpPr>
        <p:spPr>
          <a:xfrm>
            <a:off x="4038600" y="6651520"/>
            <a:ext cx="4114800" cy="182093"/>
          </a:xfrm>
        </p:spPr>
        <p:txBody>
          <a:bodyPr/>
          <a:lstStyle>
            <a:lvl1pPr>
              <a:defRPr>
                <a:solidFill>
                  <a:schemeClr val="bg1"/>
                </a:solidFill>
              </a:defRPr>
            </a:lvl1pPr>
          </a:lstStyle>
          <a:p>
            <a:endParaRPr lang="en-US" dirty="0"/>
          </a:p>
        </p:txBody>
      </p:sp>
      <p:sp>
        <p:nvSpPr>
          <p:cNvPr id="10" name="Slide Number Placeholder 17"/>
          <p:cNvSpPr>
            <a:spLocks noGrp="1" noEditPoints="1"/>
          </p:cNvSpPr>
          <p:nvPr>
            <p:ph type="sldNum" sz="quarter" idx="12"/>
          </p:nvPr>
        </p:nvSpPr>
        <p:spPr>
          <a:xfrm>
            <a:off x="8610600" y="6651520"/>
            <a:ext cx="2743200" cy="182093"/>
          </a:xfrm>
        </p:spPr>
        <p:txBody>
          <a:bodyPr/>
          <a:lstStyle>
            <a:lvl1pPr>
              <a:defRPr>
                <a:solidFill>
                  <a:schemeClr val="bg1"/>
                </a:solidFill>
              </a:defRPr>
            </a:lvl1pPr>
          </a:lstStyle>
          <a:p>
            <a:endParaRPr lang="en-US" dirty="0"/>
          </a:p>
        </p:txBody>
      </p:sp>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fld id="{91203007-0B9D-40C6-9C3A-883002F2DA39}" type="slidenum">
              <a:rPr lang="en-GB"/>
              <a:t>‹#›</a:t>
            </a:fld>
            <a:endParaRPr lang="en-US"/>
          </a:p>
        </p:txBody>
      </p:sp>
      <p:sp>
        <p:nvSpPr>
          <p:cNvPr id="3" name="Content Placeholder 2"/>
          <p:cNvSpPr>
            <a:spLocks noGrp="1" noEditPoints="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noEditPoints="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Picture 11"/>
          <p:cNvPicPr>
            <a:picLocks noChangeAspect="1"/>
          </p:cNvPicPr>
          <p:nvPr userDrawn="1"/>
        </p:nvPicPr>
        <p:blipFill>
          <a:blip r:embed="rId1"/>
          <a:srcRect/>
          <a:stretch>
            <a:fillRect/>
          </a:stretch>
        </p:blipFill>
        <p:spPr>
          <a:xfrm>
            <a:off x="10661395" y="41639"/>
            <a:ext cx="1384808" cy="1452914"/>
          </a:xfrm>
          <a:prstGeom prst="rect">
            <a:avLst/>
          </a:prstGeom>
        </p:spPr>
      </p:pic>
      <p:sp>
        <p:nvSpPr>
          <p:cNvPr id="5" name="Rectangle 4"/>
          <p:cNvSpPr/>
          <p:nvPr userDrawn="1"/>
        </p:nvSpPr>
        <p:spPr>
          <a:xfrm>
            <a:off x="0" y="6570602"/>
            <a:ext cx="12192000" cy="287398"/>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15"/>
          <p:cNvSpPr>
            <a:spLocks noGrp="1" noEditPoints="1"/>
          </p:cNvSpPr>
          <p:nvPr>
            <p:ph type="dt" sz="half" idx="10"/>
          </p:nvPr>
        </p:nvSpPr>
        <p:spPr>
          <a:xfrm>
            <a:off x="838200" y="6651520"/>
            <a:ext cx="2743200" cy="182093"/>
          </a:xfrm>
        </p:spPr>
        <p:txBody>
          <a:bodyPr/>
          <a:lstStyle>
            <a:lvl1pPr>
              <a:defRPr>
                <a:solidFill>
                  <a:schemeClr val="bg1"/>
                </a:solidFill>
              </a:defRPr>
            </a:lvl1pPr>
          </a:lstStyle>
          <a:p>
            <a:endParaRPr lang="en-US" dirty="0"/>
          </a:p>
        </p:txBody>
      </p:sp>
      <p:sp>
        <p:nvSpPr>
          <p:cNvPr id="7" name="Footer Placeholder 16"/>
          <p:cNvSpPr>
            <a:spLocks noGrp="1" noEditPoints="1"/>
          </p:cNvSpPr>
          <p:nvPr>
            <p:ph type="ftr" sz="quarter" idx="11"/>
          </p:nvPr>
        </p:nvSpPr>
        <p:spPr>
          <a:xfrm>
            <a:off x="4038600" y="6651520"/>
            <a:ext cx="4114800" cy="182093"/>
          </a:xfrm>
        </p:spPr>
        <p:txBody>
          <a:bodyPr/>
          <a:lstStyle>
            <a:lvl1pPr>
              <a:defRPr>
                <a:solidFill>
                  <a:schemeClr val="bg1"/>
                </a:solidFill>
              </a:defRPr>
            </a:lvl1pPr>
          </a:lstStyle>
          <a:p>
            <a:endParaRPr lang="en-US" dirty="0"/>
          </a:p>
        </p:txBody>
      </p:sp>
      <p:sp>
        <p:nvSpPr>
          <p:cNvPr id="13" name="Slide Number Placeholder 17"/>
          <p:cNvSpPr>
            <a:spLocks noGrp="1" noEditPoints="1"/>
          </p:cNvSpPr>
          <p:nvPr>
            <p:ph type="sldNum" sz="quarter" idx="12"/>
          </p:nvPr>
        </p:nvSpPr>
        <p:spPr>
          <a:xfrm>
            <a:off x="8610600" y="6651520"/>
            <a:ext cx="2743200" cy="182093"/>
          </a:xfrm>
        </p:spPr>
        <p:txBody>
          <a:bodyPr/>
          <a:lstStyle>
            <a:lvl1pPr>
              <a:defRPr>
                <a:solidFill>
                  <a:schemeClr val="bg1"/>
                </a:solidFill>
              </a:defRPr>
            </a:lvl1pPr>
          </a:lstStyle>
          <a:p>
            <a:endParaRPr lang="en-US" dirty="0"/>
          </a:p>
        </p:txBody>
      </p:sp>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fld id="{91203007-0B9D-40C6-9C3A-883002F2DA39}" type="slidenum">
              <a:rPr lang="en-GB"/>
              <a:t>‹#›</a:t>
            </a:fld>
            <a:endParaRPr lang="en-US"/>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4" name="Picture 13"/>
          <p:cNvPicPr>
            <a:picLocks noChangeAspect="1"/>
          </p:cNvPicPr>
          <p:nvPr userDrawn="1"/>
        </p:nvPicPr>
        <p:blipFill>
          <a:blip r:embed="rId1"/>
          <a:srcRect/>
          <a:stretch>
            <a:fillRect/>
          </a:stretch>
        </p:blipFill>
        <p:spPr>
          <a:xfrm>
            <a:off x="10661395" y="117955"/>
            <a:ext cx="1312069" cy="1376598"/>
          </a:xfrm>
          <a:prstGeom prst="rect">
            <a:avLst/>
          </a:prstGeom>
        </p:spPr>
      </p:pic>
      <p:sp>
        <p:nvSpPr>
          <p:cNvPr id="7" name="Rectangle 6"/>
          <p:cNvSpPr/>
          <p:nvPr userDrawn="1"/>
        </p:nvSpPr>
        <p:spPr>
          <a:xfrm>
            <a:off x="0" y="6570602"/>
            <a:ext cx="12192000" cy="287398"/>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15"/>
          <p:cNvSpPr>
            <a:spLocks noGrp="1" noEditPoints="1"/>
          </p:cNvSpPr>
          <p:nvPr>
            <p:ph type="dt" sz="half" idx="10"/>
          </p:nvPr>
        </p:nvSpPr>
        <p:spPr>
          <a:xfrm>
            <a:off x="838200" y="6651520"/>
            <a:ext cx="2743200" cy="182093"/>
          </a:xfrm>
        </p:spPr>
        <p:txBody>
          <a:bodyPr/>
          <a:lstStyle>
            <a:lvl1pPr>
              <a:defRPr>
                <a:solidFill>
                  <a:schemeClr val="bg1"/>
                </a:solidFill>
              </a:defRPr>
            </a:lvl1pPr>
          </a:lstStyle>
          <a:p>
            <a:endParaRPr lang="en-US" dirty="0"/>
          </a:p>
        </p:txBody>
      </p:sp>
      <p:sp>
        <p:nvSpPr>
          <p:cNvPr id="9" name="Footer Placeholder 16"/>
          <p:cNvSpPr>
            <a:spLocks noGrp="1" noEditPoints="1"/>
          </p:cNvSpPr>
          <p:nvPr>
            <p:ph type="ftr" sz="quarter" idx="11"/>
          </p:nvPr>
        </p:nvSpPr>
        <p:spPr>
          <a:xfrm>
            <a:off x="4038600" y="6651520"/>
            <a:ext cx="4114800" cy="182093"/>
          </a:xfrm>
        </p:spPr>
        <p:txBody>
          <a:bodyPr/>
          <a:lstStyle>
            <a:lvl1pPr>
              <a:defRPr>
                <a:solidFill>
                  <a:schemeClr val="bg1"/>
                </a:solidFill>
              </a:defRPr>
            </a:lvl1pPr>
          </a:lstStyle>
          <a:p>
            <a:endParaRPr lang="en-US" dirty="0"/>
          </a:p>
        </p:txBody>
      </p:sp>
      <p:sp>
        <p:nvSpPr>
          <p:cNvPr id="15" name="Slide Number Placeholder 17"/>
          <p:cNvSpPr>
            <a:spLocks noGrp="1" noEditPoints="1"/>
          </p:cNvSpPr>
          <p:nvPr>
            <p:ph type="sldNum" sz="quarter" idx="12"/>
          </p:nvPr>
        </p:nvSpPr>
        <p:spPr>
          <a:xfrm>
            <a:off x="8610600" y="6651520"/>
            <a:ext cx="2743200" cy="182093"/>
          </a:xfrm>
        </p:spPr>
        <p:txBody>
          <a:bodyPr/>
          <a:lstStyle>
            <a:lvl1pPr>
              <a:defRPr>
                <a:solidFill>
                  <a:schemeClr val="bg1"/>
                </a:solidFill>
              </a:defRPr>
            </a:lvl1pPr>
          </a:lstStyle>
          <a:p>
            <a:endParaRPr lang="en-US" dirty="0"/>
          </a:p>
        </p:txBody>
      </p:sp>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lvl1pPr>
              <a:defRPr>
                <a:solidFill>
                  <a:srgbClr val="D0AA66"/>
                </a:solidFill>
              </a:defRPr>
            </a:lvl1pPr>
          </a:lstStyle>
          <a:p>
            <a:fld id="{91203007-0B9D-40C6-9C3A-883002F2DA39}" type="slidenum">
              <a:rPr lang="en-GB"/>
              <a:t>‹#›</a:t>
            </a:fld>
            <a:endParaRPr lang="en-US"/>
          </a:p>
        </p:txBody>
      </p:sp>
      <p:sp>
        <p:nvSpPr>
          <p:cNvPr id="6" name="Rectangle 5"/>
          <p:cNvSpPr/>
          <p:nvPr userDrawn="1"/>
        </p:nvSpPr>
        <p:spPr>
          <a:xfrm>
            <a:off x="0" y="6409426"/>
            <a:ext cx="12192000" cy="448574"/>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15"/>
          <p:cNvSpPr>
            <a:spLocks noGrp="1" noEditPoints="1"/>
          </p:cNvSpPr>
          <p:nvPr>
            <p:ph type="dt" sz="half" idx="10"/>
          </p:nvPr>
        </p:nvSpPr>
        <p:spPr>
          <a:xfrm>
            <a:off x="838200" y="6425358"/>
            <a:ext cx="2743200" cy="365125"/>
          </a:xfrm>
        </p:spPr>
        <p:txBody>
          <a:bodyPr/>
          <a:lstStyle>
            <a:lvl1pPr>
              <a:defRPr>
                <a:solidFill>
                  <a:schemeClr val="bg1"/>
                </a:solidFill>
              </a:defRPr>
            </a:lvl1pPr>
          </a:lstStyle>
          <a:p>
            <a:endParaRPr lang="en-US" dirty="0"/>
          </a:p>
        </p:txBody>
      </p:sp>
      <p:sp>
        <p:nvSpPr>
          <p:cNvPr id="8" name="Footer Placeholder 16"/>
          <p:cNvSpPr>
            <a:spLocks noGrp="1" noEditPoints="1"/>
          </p:cNvSpPr>
          <p:nvPr>
            <p:ph type="ftr" sz="quarter" idx="11"/>
          </p:nvPr>
        </p:nvSpPr>
        <p:spPr>
          <a:xfrm>
            <a:off x="4038600" y="6425358"/>
            <a:ext cx="4114800" cy="365125"/>
          </a:xfrm>
        </p:spPr>
        <p:txBody>
          <a:bodyPr/>
          <a:lstStyle>
            <a:lvl1pPr>
              <a:defRPr>
                <a:solidFill>
                  <a:schemeClr val="bg1"/>
                </a:solidFill>
              </a:defRPr>
            </a:lvl1pPr>
          </a:lstStyle>
          <a:p>
            <a:endParaRPr lang="en-US" dirty="0"/>
          </a:p>
        </p:txBody>
      </p:sp>
      <p:sp>
        <p:nvSpPr>
          <p:cNvPr id="9" name="Slide Number Placeholder 17"/>
          <p:cNvSpPr>
            <a:spLocks noGrp="1" noEditPoints="1"/>
          </p:cNvSpPr>
          <p:nvPr>
            <p:ph type="sldNum" sz="quarter" idx="12"/>
          </p:nvPr>
        </p:nvSpPr>
        <p:spPr>
          <a:xfrm>
            <a:off x="8610600" y="6425358"/>
            <a:ext cx="2743200" cy="365125"/>
          </a:xfrm>
        </p:spPr>
        <p:txBody>
          <a:bodyPr/>
          <a:lstStyle>
            <a:lvl1pPr>
              <a:defRPr>
                <a:solidFill>
                  <a:schemeClr val="bg1"/>
                </a:solidFill>
              </a:defRPr>
            </a:lvl1pPr>
          </a:lstStyle>
          <a:p>
            <a:endParaRPr lang="en-US" dirty="0"/>
          </a:p>
        </p:txBody>
      </p:sp>
      <p:pic>
        <p:nvPicPr>
          <p:cNvPr id="10" name="Picture 9"/>
          <p:cNvPicPr>
            <a:picLocks noChangeAspect="1"/>
          </p:cNvPicPr>
          <p:nvPr userDrawn="1"/>
        </p:nvPicPr>
        <p:blipFill>
          <a:blip r:embed="rId1"/>
          <a:srcRect/>
          <a:stretch>
            <a:fillRect/>
          </a:stretch>
        </p:blipFill>
        <p:spPr>
          <a:xfrm>
            <a:off x="4581192" y="2021025"/>
            <a:ext cx="3029616" cy="3178614"/>
          </a:xfrm>
          <a:prstGeom prst="rect">
            <a:avLst/>
          </a:prstGeom>
        </p:spPr>
      </p:pic>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6409426"/>
            <a:ext cx="12192000" cy="448574"/>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15"/>
          <p:cNvSpPr>
            <a:spLocks noGrp="1" noEditPoints="1"/>
          </p:cNvSpPr>
          <p:nvPr>
            <p:ph type="dt" sz="half" idx="10"/>
          </p:nvPr>
        </p:nvSpPr>
        <p:spPr>
          <a:xfrm>
            <a:off x="838200" y="6425358"/>
            <a:ext cx="2743200" cy="365125"/>
          </a:xfrm>
        </p:spPr>
        <p:txBody>
          <a:bodyPr/>
          <a:lstStyle>
            <a:lvl1pPr>
              <a:defRPr>
                <a:solidFill>
                  <a:schemeClr val="bg1"/>
                </a:solidFill>
              </a:defRPr>
            </a:lvl1pPr>
          </a:lstStyle>
          <a:p>
            <a:endParaRPr lang="en-US" dirty="0"/>
          </a:p>
        </p:txBody>
      </p:sp>
      <p:sp>
        <p:nvSpPr>
          <p:cNvPr id="7" name="Footer Placeholder 16"/>
          <p:cNvSpPr>
            <a:spLocks noGrp="1" noEditPoints="1"/>
          </p:cNvSpPr>
          <p:nvPr>
            <p:ph type="ftr" sz="quarter" idx="11"/>
          </p:nvPr>
        </p:nvSpPr>
        <p:spPr>
          <a:xfrm>
            <a:off x="4038600" y="6425358"/>
            <a:ext cx="4114800" cy="365125"/>
          </a:xfrm>
        </p:spPr>
        <p:txBody>
          <a:bodyPr/>
          <a:lstStyle>
            <a:lvl1pPr>
              <a:defRPr>
                <a:solidFill>
                  <a:schemeClr val="bg1"/>
                </a:solidFill>
              </a:defRPr>
            </a:lvl1pPr>
          </a:lstStyle>
          <a:p>
            <a:endParaRPr lang="en-US" dirty="0"/>
          </a:p>
        </p:txBody>
      </p:sp>
      <p:sp>
        <p:nvSpPr>
          <p:cNvPr id="8" name="Slide Number Placeholder 17"/>
          <p:cNvSpPr>
            <a:spLocks noGrp="1" noEditPoints="1"/>
          </p:cNvSpPr>
          <p:nvPr>
            <p:ph type="sldNum" sz="quarter" idx="12"/>
          </p:nvPr>
        </p:nvSpPr>
        <p:spPr>
          <a:xfrm>
            <a:off x="8610600" y="6425358"/>
            <a:ext cx="2743200" cy="365125"/>
          </a:xfrm>
        </p:spPr>
        <p:txBody>
          <a:bodyPr/>
          <a:lstStyle>
            <a:lvl1pPr>
              <a:defRPr>
                <a:solidFill>
                  <a:schemeClr val="bg1"/>
                </a:solidFill>
              </a:defRPr>
            </a:lvl1pPr>
          </a:lstStyle>
          <a:p>
            <a:endParaRPr lang="en-US" dirty="0"/>
          </a:p>
        </p:txBody>
      </p:sp>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6409426"/>
            <a:ext cx="12192000" cy="448574"/>
          </a:xfrm>
          <a:prstGeom prst="rect">
            <a:avLst/>
          </a:prstGeom>
          <a:solidFill>
            <a:srgbClr val="D0A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9788" y="457200"/>
            <a:ext cx="3932237" cy="1600200"/>
          </a:xfrm>
        </p:spPr>
        <p:txBody>
          <a:bodyPr anchor="b"/>
          <a:lstStyle>
            <a:lvl1pPr>
              <a:defRPr sz="3200"/>
            </a:lvl1pPr>
          </a:lstStyle>
          <a:p>
            <a:fld id="{91203007-0B9D-40C6-9C3A-883002F2DA39}" type="slidenum">
              <a:rPr lang="en-GB"/>
              <a:t>‹#›</a:t>
            </a:fld>
            <a:endParaRPr lang="en-US"/>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a:t>Click icon to add picture</a:t>
            </a:r>
            <a:endParaRPr lang="en-US"/>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noEditPoints="1"/>
          </p:cNvSpPr>
          <p:nvPr>
            <p:ph type="dt" sz="half" idx="10"/>
          </p:nvPr>
        </p:nvSpPr>
        <p:spPr>
          <a:xfrm>
            <a:off x="838200" y="6433984"/>
            <a:ext cx="2743200" cy="365125"/>
          </a:xfrm>
        </p:spPr>
        <p:txBody>
          <a:bodyPr/>
          <a:lstStyle>
            <a:lvl1pPr>
              <a:defRPr>
                <a:solidFill>
                  <a:schemeClr val="tx1"/>
                </a:solidFill>
              </a:defRPr>
            </a:lvl1pPr>
          </a:lstStyle>
          <a:p>
            <a:endParaRPr lang="en-US"/>
          </a:p>
        </p:txBody>
      </p:sp>
      <p:sp>
        <p:nvSpPr>
          <p:cNvPr id="6" name="Footer Placeholder 5"/>
          <p:cNvSpPr>
            <a:spLocks noGrp="1" noEditPoints="1"/>
          </p:cNvSpPr>
          <p:nvPr>
            <p:ph type="ftr" sz="quarter" idx="11"/>
          </p:nvPr>
        </p:nvSpPr>
        <p:spPr>
          <a:xfrm>
            <a:off x="4038600" y="6433984"/>
            <a:ext cx="4114800" cy="365125"/>
          </a:xfrm>
        </p:spPr>
        <p:txBody>
          <a:bodyPr/>
          <a:lstStyle>
            <a:lvl1pPr>
              <a:defRPr>
                <a:solidFill>
                  <a:schemeClr val="tx1"/>
                </a:solidFill>
              </a:defRPr>
            </a:lvl1pPr>
          </a:lstStyle>
          <a:p>
            <a:endParaRPr lang="en-US"/>
          </a:p>
        </p:txBody>
      </p:sp>
      <p:sp>
        <p:nvSpPr>
          <p:cNvPr id="7" name="Slide Number Placeholder 6"/>
          <p:cNvSpPr>
            <a:spLocks noGrp="1" noEditPoints="1"/>
          </p:cNvSpPr>
          <p:nvPr>
            <p:ph type="sldNum" sz="quarter" idx="12"/>
          </p:nvPr>
        </p:nvSpPr>
        <p:spPr>
          <a:xfrm>
            <a:off x="8610600" y="6433984"/>
            <a:ext cx="2743200" cy="365125"/>
          </a:xfrm>
        </p:spPr>
        <p:txBody>
          <a:bodyPr/>
          <a:lstStyle>
            <a:lvl1pPr>
              <a:defRPr>
                <a:solidFill>
                  <a:schemeClr val="tx1"/>
                </a:solidFill>
              </a:defRPr>
            </a:lvl1pPr>
          </a:lstStyle>
          <a:p>
            <a:endParaRPr lang="en-US"/>
          </a:p>
        </p:txBody>
      </p:sp>
      <p:pic>
        <p:nvPicPr>
          <p:cNvPr id="9" name="Picture 8"/>
          <p:cNvPicPr>
            <a:picLocks noChangeAspect="1"/>
          </p:cNvPicPr>
          <p:nvPr userDrawn="1"/>
        </p:nvPicPr>
        <p:blipFill>
          <a:blip r:embed="rId1"/>
          <a:srcRect/>
          <a:stretch>
            <a:fillRect/>
          </a:stretch>
        </p:blipFill>
        <p:spPr>
          <a:xfrm>
            <a:off x="10661395" y="215659"/>
            <a:ext cx="1218944" cy="1278893"/>
          </a:xfrm>
          <a:prstGeom prst="rect">
            <a:avLst/>
          </a:prstGeom>
        </p:spPr>
      </p:pic>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fld id="{91203007-0B9D-40C6-9C3A-883002F2DA39}" type="slidenum">
              <a:rPr lang="en-GB"/>
              <a:t>‹#›</a:t>
            </a:fld>
            <a:endParaRPr lang="en-US"/>
          </a:p>
        </p:txBody>
      </p:sp>
      <p:sp>
        <p:nvSpPr>
          <p:cNvPr id="3" name="Vertical Text Placeholder 2"/>
          <p:cNvSpPr>
            <a:spLocks noGrp="1" noEditPoints="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noEditPoints="1"/>
          </p:cNvSpPr>
          <p:nvPr>
            <p:ph type="dt" sz="half" idx="10"/>
          </p:nvPr>
        </p:nvSpPr>
        <p:spPr/>
        <p:txBody>
          <a:bodyPr/>
          <a:lstStyle/>
          <a:p>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endParaRPr lang="en-US"/>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6.gif"/><Relationship Id="rId2"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0" y="2937725"/>
            <a:ext cx="12267414" cy="1238350"/>
          </a:xfrm>
        </p:spPr>
        <p:txBody>
          <a:bodyPr>
            <a:normAutofit fontScale="90000"/>
          </a:bodyPr>
          <a:lstStyle/>
          <a:p>
            <a:r>
              <a:rPr lang="en-GB" sz="3300" b="0" i="0" dirty="0">
                <a:solidFill>
                  <a:srgbClr val="1F1F1F"/>
                </a:solidFill>
                <a:effectLst/>
                <a:latin typeface="ElsevierGulliver"/>
              </a:rPr>
              <a:t>An adaptation of hybrid binary optimization algorithms for medical image feature selection in neural network for classification of breast cancer</a:t>
            </a:r>
            <a:br>
              <a:rPr lang="en-GB" b="0" i="0" dirty="0">
                <a:solidFill>
                  <a:srgbClr val="1F1F1F"/>
                </a:solidFill>
                <a:effectLst/>
                <a:latin typeface="ElsevierGulliver"/>
              </a:rPr>
            </a:br>
            <a:endParaRPr lang="en-US" dirty="0"/>
          </a:p>
        </p:txBody>
      </p:sp>
      <p:sp>
        <p:nvSpPr>
          <p:cNvPr id="3" name="Subtitle 2"/>
          <p:cNvSpPr>
            <a:spLocks noGrp="1" noEditPoints="1"/>
          </p:cNvSpPr>
          <p:nvPr>
            <p:ph type="subTitle" idx="1"/>
          </p:nvPr>
        </p:nvSpPr>
        <p:spPr/>
        <p:txBody>
          <a:bodyPr/>
          <a:lstStyle/>
          <a:p>
            <a:r>
              <a:rPr lang="en-US" dirty="0"/>
              <a:t>JUSTICE TETTEH(10981523)</a:t>
            </a:r>
          </a:p>
          <a:p>
            <a:r>
              <a:rPr lang="en-US" dirty="0"/>
              <a:t>EMMANUELLA POKUAA DANSO(10980151)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1253184" cy="1066860"/>
          </a:xfrm>
        </p:spPr>
        <p:txBody>
          <a:bodyPr>
            <a:normAutofit fontScale="90000"/>
          </a:bodyPr>
          <a:lstStyle/>
          <a:p>
            <a:r>
              <a:rPr lang="en-GB" dirty="0"/>
              <a:t>Key Features of BDMO and how they affect the Hybridization Process</a:t>
            </a:r>
            <a:endParaRPr lang="en-US" dirty="0"/>
          </a:p>
        </p:txBody>
      </p:sp>
      <p:sp>
        <p:nvSpPr>
          <p:cNvPr id="3" name="Content Placeholder 2"/>
          <p:cNvSpPr>
            <a:spLocks noGrp="1" noEditPoints="1"/>
          </p:cNvSpPr>
          <p:nvPr>
            <p:ph idx="1"/>
          </p:nvPr>
        </p:nvSpPr>
        <p:spPr/>
        <p:txBody>
          <a:bodyPr/>
          <a:lstStyle/>
          <a:p>
            <a:r>
              <a:rPr lang="en-US" sz="1800" b="1" dirty="0"/>
              <a:t>Population-Based Approach:</a:t>
            </a:r>
          </a:p>
          <a:p>
            <a:pPr marL="0" indent="0">
              <a:buNone/>
            </a:pPr>
            <a:r>
              <a:rPr lang="en-US" sz="1800" b="0" dirty="0"/>
              <a:t>BDMO utilizes a population of candidate solutions, each represented as a binary vector. This representation enables the algorithm to efficiently explore the search space and focus on the most promising regions during optimization.</a:t>
            </a:r>
          </a:p>
          <a:p>
            <a:endParaRPr lang="en-US" sz="1800" b="0" dirty="0"/>
          </a:p>
          <a:p>
            <a:r>
              <a:rPr lang="en-US" sz="1800" b="1" dirty="0"/>
              <a:t>Social Interaction:</a:t>
            </a:r>
          </a:p>
          <a:p>
            <a:pPr marL="0" indent="0">
              <a:buNone/>
            </a:pPr>
            <a:r>
              <a:rPr lang="en-US" sz="1800" b="0" dirty="0"/>
              <a:t>Reflecting the cooperative behavior of dwarf mongooses, BDMO incorporates social dynamics to guide individuals in the population toward better solutions through collaboration. Members share information about their fitness, which influences the decisions and movements of others.</a:t>
            </a:r>
          </a:p>
          <a:p>
            <a:endParaRPr lang="en-US" sz="1800" b="0" dirty="0"/>
          </a:p>
          <a:p>
            <a:r>
              <a:rPr lang="en-US" sz="1800" b="1" dirty="0"/>
              <a:t>Enhanced Exploration and Exploitation:</a:t>
            </a:r>
            <a:r>
              <a:rPr lang="en-GB" sz="1800" b="1" dirty="0"/>
              <a:t> </a:t>
            </a:r>
          </a:p>
          <a:p>
            <a:pPr marL="0" indent="0">
              <a:buNone/>
            </a:pPr>
            <a:r>
              <a:rPr lang="en-US" sz="1800" b="0" dirty="0"/>
              <a:t>BDMO effectively balances exploration (searching new areas of the search space) and exploitation (refining the best current solutions). This balance is crucial to avoid premature convergence and local optima, which are common challenges in optimization algorithms.</a:t>
            </a:r>
          </a:p>
          <a:p>
            <a:endParaRPr lang="en-US" sz="1800" b="0" dirty="0"/>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1253184" cy="1066860"/>
          </a:xfrm>
        </p:spPr>
        <p:txBody>
          <a:bodyPr>
            <a:normAutofit fontScale="90000"/>
          </a:bodyPr>
          <a:lstStyle/>
          <a:p>
            <a:r>
              <a:rPr lang="en-GB" dirty="0"/>
              <a:t>Key Features of BDMO and how they affect the Hybridization Process</a:t>
            </a:r>
            <a:endParaRPr lang="en-US" dirty="0"/>
          </a:p>
        </p:txBody>
      </p:sp>
      <p:sp>
        <p:nvSpPr>
          <p:cNvPr id="3" name="Content Placeholder 2"/>
          <p:cNvSpPr>
            <a:spLocks noGrp="1" noEditPoints="1"/>
          </p:cNvSpPr>
          <p:nvPr>
            <p:ph idx="1"/>
          </p:nvPr>
        </p:nvSpPr>
        <p:spPr/>
        <p:txBody>
          <a:bodyPr/>
          <a:lstStyle/>
          <a:p>
            <a:endParaRPr lang="en-US" sz="1800" b="0" dirty="0"/>
          </a:p>
        </p:txBody>
      </p:sp>
      <p:sp>
        <p:nvSpPr>
          <p:cNvPr id="4" name="Slide Number Placeholder 3"/>
          <p:cNvSpPr>
            <a:spLocks noGrp="1" noEditPoints="1"/>
          </p:cNvSpPr>
          <p:nvPr>
            <p:ph type="sldNum" sz="quarter" idx="12"/>
          </p:nvPr>
        </p:nvSpPr>
        <p:spPr/>
        <p:txBody>
          <a:bodyPr/>
          <a:lstStyle/>
          <a:p>
            <a:endParaRPr lang="en-US" dirty="0"/>
          </a:p>
        </p:txBody>
      </p:sp>
      <p:pic>
        <p:nvPicPr>
          <p:cNvPr id="5" name="Picture 4"/>
          <p:cNvPicPr>
            <a:picLocks noChangeAspect="1"/>
          </p:cNvPicPr>
          <p:nvPr/>
        </p:nvPicPr>
        <p:blipFill>
          <a:blip r:embed="rId1"/>
          <a:srcRect/>
          <a:stretch>
            <a:fillRect/>
          </a:stretch>
        </p:blipFill>
        <p:spPr>
          <a:xfrm>
            <a:off x="-17594" y="1431466"/>
            <a:ext cx="12265638" cy="54386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Flow Chart of BDMO</a:t>
            </a:r>
            <a:endParaRPr lang="en-US" dirty="0"/>
          </a:p>
        </p:txBody>
      </p:sp>
      <p:sp>
        <p:nvSpPr>
          <p:cNvPr id="3" name="Content Placeholder 2"/>
          <p:cNvSpPr>
            <a:spLocks noGrp="1" noEditPoints="1"/>
          </p:cNvSpPr>
          <p:nvPr>
            <p:ph idx="1"/>
          </p:nvPr>
        </p:nvSpPr>
        <p:spPr/>
        <p:txBody>
          <a:bodyPr/>
          <a:lstStyle/>
          <a:p>
            <a:endParaRPr lang="en-US" dirty="0"/>
          </a:p>
        </p:txBody>
      </p:sp>
      <p:sp>
        <p:nvSpPr>
          <p:cNvPr id="4" name="Slide Number Placeholder 3"/>
          <p:cNvSpPr>
            <a:spLocks noGrp="1" noEditPoints="1"/>
          </p:cNvSpPr>
          <p:nvPr>
            <p:ph type="sldNum" sz="quarter" idx="12"/>
          </p:nvPr>
        </p:nvSpPr>
        <p:spPr/>
        <p:txBody>
          <a:bodyPr/>
          <a:lstStyle/>
          <a:p>
            <a:endParaRPr lang="en-US" dirty="0"/>
          </a:p>
        </p:txBody>
      </p:sp>
      <p:pic>
        <p:nvPicPr>
          <p:cNvPr id="5" name="Picture 4"/>
          <p:cNvPicPr>
            <a:picLocks noChangeAspect="1"/>
          </p:cNvPicPr>
          <p:nvPr/>
        </p:nvPicPr>
        <p:blipFill>
          <a:blip r:embed="rId1"/>
          <a:srcRect/>
          <a:stretch>
            <a:fillRect/>
          </a:stretch>
        </p:blipFill>
        <p:spPr>
          <a:xfrm>
            <a:off x="0" y="1555335"/>
            <a:ext cx="11928707" cy="47997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sz="3200" b="1" dirty="0">
                <a:solidFill>
                  <a:srgbClr val="002D5D"/>
                </a:solidFill>
              </a:rPr>
              <a:t>Overview of Particle Swarm Optimization (PSO)</a:t>
            </a:r>
            <a:endParaRPr lang="en-GH" dirty="0"/>
          </a:p>
        </p:txBody>
      </p:sp>
      <p:sp>
        <p:nvSpPr>
          <p:cNvPr id="4" name="Text Placeholder 3"/>
          <p:cNvSpPr>
            <a:spLocks noGrp="1" noEditPoints="1"/>
          </p:cNvSpPr>
          <p:nvPr>
            <p:ph type="body" sz="half" idx="2"/>
          </p:nvPr>
        </p:nvSpPr>
        <p:spPr/>
        <p:txBody>
          <a:bodyPr/>
          <a:lstStyle/>
          <a:p>
            <a:pPr marL="0" marR="0" indent="0" algn="l" defTabSz="914400" rtl="0" eaLnBrk="0" fontAlgn="base" latinLnBrk="0" hangingPunct="0">
              <a:lnSpc>
                <a:spcPct val="100000"/>
              </a:lnSpc>
              <a:spcBef>
                <a:spcPct val="0"/>
              </a:spcBef>
              <a:spcAft>
                <a:spcPct val="0"/>
              </a:spcAft>
              <a:buSzPct val="100000"/>
              <a:buFontTx/>
              <a:buChar char="•"/>
            </a:pPr>
            <a:r>
              <a:rPr kumimoji="0" lang="en-GH" altLang="en-GH" sz="1600" b="0" i="0" u="none" strike="noStrike" cap="none" normalizeH="0" baseline="0" dirty="0">
                <a:ln>
                  <a:noFill/>
                </a:ln>
                <a:solidFill>
                  <a:schemeClr val="tx1"/>
                </a:solidFill>
                <a:effectLst/>
                <a:latin typeface="Arial" pitchFamily="34" charset="0" panose="020B0604020202020204"/>
              </a:rPr>
              <a:t>PSO is a population-based optimization method inspired by social </a:t>
            </a:r>
            <a:r>
              <a:rPr kumimoji="0" lang="en-GH" altLang="en-GH" sz="1600" b="0" i="0" u="none" strike="noStrike" cap="none" normalizeH="0" baseline="0" dirty="0" err="1">
                <a:ln>
                  <a:noFill/>
                </a:ln>
                <a:solidFill>
                  <a:schemeClr val="tx1"/>
                </a:solidFill>
                <a:effectLst/>
                <a:latin typeface="Arial" pitchFamily="34" charset="0" panose="020B0604020202020204"/>
              </a:rPr>
              <a:t>behaviors</a:t>
            </a:r>
            <a:r>
              <a:rPr kumimoji="0" lang="en-GH" altLang="en-GH" sz="1600" b="0" i="0" u="none" strike="noStrike" cap="none" normalizeH="0" baseline="0" dirty="0">
                <a:ln>
                  <a:noFill/>
                </a:ln>
                <a:solidFill>
                  <a:schemeClr val="tx1"/>
                </a:solidFill>
                <a:effectLst/>
                <a:latin typeface="Arial" pitchFamily="34" charset="0" panose="020B0604020202020204"/>
              </a:rPr>
              <a:t>.</a:t>
            </a:r>
          </a:p>
          <a:p>
            <a:pPr marL="0" marR="0" indent="0" algn="l" defTabSz="914400" rtl="0" eaLnBrk="0" fontAlgn="base" latinLnBrk="0" hangingPunct="0">
              <a:lnSpc>
                <a:spcPct val="100000"/>
              </a:lnSpc>
              <a:spcBef>
                <a:spcPct val="0"/>
              </a:spcBef>
              <a:spcAft>
                <a:spcPct val="0"/>
              </a:spcAft>
              <a:buSzPct val="100000"/>
              <a:buFontTx/>
              <a:buChar char="•"/>
            </a:pPr>
            <a:r>
              <a:rPr kumimoji="0" lang="en-GH" altLang="en-GH" sz="1600" b="0" i="0" u="none" strike="noStrike" cap="none" normalizeH="0" baseline="0" dirty="0">
                <a:ln>
                  <a:noFill/>
                </a:ln>
                <a:solidFill>
                  <a:schemeClr val="tx1"/>
                </a:solidFill>
                <a:effectLst/>
                <a:latin typeface="Arial" pitchFamily="34" charset="0" panose="020B0604020202020204"/>
              </a:rPr>
              <a:t>Each candidate solution (particle) adjusts its position based on its personal best and the overall global best.</a:t>
            </a:r>
          </a:p>
          <a:p>
            <a:pPr marL="0" marR="0" indent="0" algn="l" defTabSz="914400" rtl="0" eaLnBrk="0" fontAlgn="base" latinLnBrk="0" hangingPunct="0">
              <a:lnSpc>
                <a:spcPct val="100000"/>
              </a:lnSpc>
              <a:spcBef>
                <a:spcPct val="0"/>
              </a:spcBef>
              <a:spcAft>
                <a:spcPct val="0"/>
              </a:spcAft>
              <a:buSzPct val="100000"/>
              <a:buFontTx/>
              <a:buChar char="•"/>
            </a:pPr>
            <a:r>
              <a:rPr kumimoji="0" lang="en-GH" altLang="en-GH" sz="1600" b="0" i="0" u="none" strike="noStrike" cap="none" normalizeH="0" baseline="0" dirty="0">
                <a:ln>
                  <a:noFill/>
                </a:ln>
                <a:solidFill>
                  <a:schemeClr val="tx1"/>
                </a:solidFill>
                <a:effectLst/>
                <a:latin typeface="Arial" pitchFamily="34" charset="0" panose="020B0604020202020204"/>
              </a:rPr>
              <a:t>It does not require differentiability, making it suitable for various optimization problems.</a:t>
            </a:r>
          </a:p>
          <a:p>
            <a:endParaRPr lang="en-GH" dirty="0"/>
          </a:p>
        </p:txBody>
      </p:sp>
      <p:pic>
        <p:nvPicPr>
          <p:cNvPr id="5" name="Picture Placeholder 6"/>
          <p:cNvPicPr>
            <a:picLocks noGrp="1" noChangeAspect="1"/>
          </p:cNvPicPr>
          <p:nvPr>
            <p:ph type="pic" idx="1"/>
          </p:nvPr>
        </p:nvPicPr>
        <p:blipFill>
          <a:blip r:embed="rId1"/>
          <a:srcRect l="2508" r="2508"/>
          <a:stretch/>
        </p:blipFill>
        <p:spPr>
          <a:xfrm>
            <a:off x="6096000" y="1973537"/>
            <a:ext cx="4738052" cy="37412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PSO</a:t>
            </a:r>
            <a:endParaRPr lang="en-US" dirty="0"/>
          </a:p>
        </p:txBody>
      </p:sp>
      <p:sp>
        <p:nvSpPr>
          <p:cNvPr id="3" name="Content Placeholder 2"/>
          <p:cNvSpPr>
            <a:spLocks noGrp="1" noEditPoints="1"/>
          </p:cNvSpPr>
          <p:nvPr>
            <p:ph idx="1"/>
          </p:nvPr>
        </p:nvSpPr>
        <p:spPr/>
        <p:txBody>
          <a:bodyPr/>
          <a:lstStyle/>
          <a:p>
            <a:pPr marL="0" marR="0" indent="0" defTabSz="914400" rtl="0" eaLnBrk="0" fontAlgn="base" latinLnBrk="0" hangingPunct="0">
              <a:lnSpc>
                <a:spcPct val="100000"/>
              </a:lnSpc>
              <a:spcBef>
                <a:spcPct val="0"/>
              </a:spcBef>
              <a:spcAft>
                <a:spcPct val="0"/>
              </a:spcAft>
              <a:buSzPct val="100000"/>
              <a:buFontTx/>
              <a:buChar char="•"/>
            </a:pPr>
            <a:r>
              <a:rPr kumimoji="0" lang="en-GH" altLang="en-GH" sz="3600" b="0" i="0" u="none" strike="noStrike" cap="none" normalizeH="0" baseline="0" dirty="0">
                <a:ln>
                  <a:noFill/>
                </a:ln>
                <a:solidFill>
                  <a:schemeClr val="tx1"/>
                </a:solidFill>
                <a:effectLst/>
                <a:latin typeface="Arial" pitchFamily="34" charset="0" panose="020B0604020202020204"/>
              </a:rPr>
              <a:t>BPSO adapts the continuous PSO to binary decision spaces, representing solutions as binary strings.</a:t>
            </a:r>
          </a:p>
          <a:p>
            <a:pPr marL="0" marR="0" indent="0" defTabSz="914400" rtl="0" eaLnBrk="0" fontAlgn="base" latinLnBrk="0" hangingPunct="0">
              <a:lnSpc>
                <a:spcPct val="100000"/>
              </a:lnSpc>
              <a:spcBef>
                <a:spcPct val="0"/>
              </a:spcBef>
              <a:spcAft>
                <a:spcPct val="0"/>
              </a:spcAft>
              <a:buSzPct val="100000"/>
              <a:buFontTx/>
              <a:buChar char="•"/>
            </a:pPr>
            <a:r>
              <a:rPr kumimoji="0" lang="en-GH" altLang="en-GH" sz="3600" b="0" i="0" u="none" strike="noStrike" cap="none" normalizeH="0" baseline="0" dirty="0">
                <a:ln>
                  <a:noFill/>
                </a:ln>
                <a:solidFill>
                  <a:schemeClr val="tx1"/>
                </a:solidFill>
                <a:effectLst/>
                <a:latin typeface="Arial" pitchFamily="34" charset="0" panose="020B0604020202020204"/>
              </a:rPr>
              <a:t>Updates are performed using velocity equations and a sigmoid transfer function that converts velocities into binary decisions.</a:t>
            </a:r>
          </a:p>
          <a:p>
            <a:pPr marL="0" marR="0" indent="0" defTabSz="914400" rtl="0" eaLnBrk="0" fontAlgn="base" latinLnBrk="0" hangingPunct="0">
              <a:lnSpc>
                <a:spcPct val="100000"/>
              </a:lnSpc>
              <a:spcBef>
                <a:spcPct val="0"/>
              </a:spcBef>
              <a:spcAft>
                <a:spcPct val="0"/>
              </a:spcAft>
              <a:buSzPct val="100000"/>
              <a:buFontTx/>
              <a:buChar char="•"/>
            </a:pPr>
            <a:r>
              <a:rPr kumimoji="0" lang="en-GH" altLang="en-GH" sz="3600" b="0" i="0" u="none" strike="noStrike" cap="none" normalizeH="0" baseline="0" dirty="0">
                <a:ln>
                  <a:noFill/>
                </a:ln>
                <a:solidFill>
                  <a:schemeClr val="tx1"/>
                </a:solidFill>
                <a:effectLst/>
                <a:latin typeface="Arial" pitchFamily="34" charset="0" panose="020B0604020202020204"/>
              </a:rPr>
              <a:t>This method enables systematic convergence toward promising feature subsets</a:t>
            </a:r>
            <a:endParaRPr lang="en-US" dirty="0"/>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0477352" cy="1066860"/>
          </a:xfrm>
        </p:spPr>
        <p:txBody>
          <a:bodyPr>
            <a:normAutofit fontScale="90000"/>
          </a:bodyPr>
          <a:lstStyle/>
          <a:p>
            <a:r>
              <a:rPr lang="en-GB" dirty="0"/>
              <a:t>HOW PSO OR BDMO IS INTEGRATED INTO  BEOSA</a:t>
            </a:r>
            <a:endParaRPr lang="en-US" dirty="0"/>
          </a:p>
        </p:txBody>
      </p:sp>
      <p:sp>
        <p:nvSpPr>
          <p:cNvPr id="3" name="Content Placeholder 2"/>
          <p:cNvSpPr>
            <a:spLocks noGrp="1" noEditPoints="1"/>
          </p:cNvSpPr>
          <p:nvPr>
            <p:ph idx="1"/>
          </p:nvPr>
        </p:nvSpPr>
        <p:spPr>
          <a:xfrm>
            <a:off x="215660" y="1663556"/>
            <a:ext cx="11677718" cy="5136643"/>
          </a:xfrm>
        </p:spPr>
        <p:txBody>
          <a:bodyPr/>
          <a:lstStyle/>
          <a:p>
            <a:r>
              <a:rPr lang="en-GB" sz="1800" dirty="0"/>
              <a:t>The hybridization process in BEOSA with BPSO or BDMO primarily occurs during the generation of a susceptible population. A given infected candidate (representing an Ebola virus carrier) can infect others. This hybridization focuses on updating the features (positions) and fitness values of individuals who have been infected by either:</a:t>
            </a:r>
          </a:p>
          <a:p>
            <a:pPr marL="685800" lvl="1"/>
            <a:r>
              <a:rPr lang="en-GB" sz="1800" dirty="0"/>
              <a:t>a selected infected candidate (exploration), or</a:t>
            </a:r>
          </a:p>
          <a:p>
            <a:pPr marL="685800" lvl="1"/>
            <a:r>
              <a:rPr lang="en-GB" sz="1800" dirty="0"/>
              <a:t>the entire population, once the number of individuals to be infected has been infected (exploitation).</a:t>
            </a:r>
          </a:p>
          <a:p>
            <a:endParaRPr lang="en-GB" sz="1800" dirty="0"/>
          </a:p>
          <a:p>
            <a:r>
              <a:rPr lang="en-GB" sz="1800" dirty="0"/>
              <a:t>The rate of infection—determined by the neighborhood threshold of a candidate—dictates whether exploration or exploitation should occur. It also informs the type of nested transform function to use: either s(v) or v(s) in algorithms that use the NT.</a:t>
            </a:r>
          </a:p>
          <a:p>
            <a:endParaRPr lang="en-GB" sz="1800" dirty="0"/>
          </a:p>
          <a:p>
            <a:r>
              <a:rPr lang="en-GB" sz="1800" dirty="0"/>
              <a:t>Features extracted from medical images and transformed into their binary state are treated as:</a:t>
            </a:r>
          </a:p>
          <a:p>
            <a:pPr marL="685800" lvl="1"/>
            <a:r>
              <a:rPr lang="en-GB" sz="1800" dirty="0"/>
              <a:t>Patient features in BEOSA</a:t>
            </a:r>
          </a:p>
          <a:p>
            <a:pPr marL="685800" lvl="1"/>
            <a:r>
              <a:rPr lang="en-GB" sz="1800" dirty="0"/>
              <a:t>Position vectors of the Dwarf Mongoose in BDMO, and</a:t>
            </a:r>
          </a:p>
          <a:p>
            <a:pPr marL="685800" lvl="1"/>
            <a:r>
              <a:rPr lang="en-GB" sz="1800" dirty="0"/>
              <a:t>Position vectors of particles in PSO.</a:t>
            </a:r>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Summary Flow Chart </a:t>
            </a:r>
            <a:endParaRPr lang="en-US" dirty="0"/>
          </a:p>
        </p:txBody>
      </p:sp>
      <p:sp>
        <p:nvSpPr>
          <p:cNvPr id="3" name="Content Placeholder 2"/>
          <p:cNvSpPr>
            <a:spLocks noGrp="1" noEditPoints="1"/>
          </p:cNvSpPr>
          <p:nvPr>
            <p:ph idx="1"/>
          </p:nvPr>
        </p:nvSpPr>
        <p:spPr/>
        <p:txBody>
          <a:bodyPr/>
          <a:lstStyle/>
          <a:p>
            <a:endParaRPr lang="en-US" dirty="0"/>
          </a:p>
        </p:txBody>
      </p:sp>
      <p:sp>
        <p:nvSpPr>
          <p:cNvPr id="4" name="Slide Number Placeholder 3"/>
          <p:cNvSpPr>
            <a:spLocks noGrp="1" noEditPoints="1"/>
          </p:cNvSpPr>
          <p:nvPr>
            <p:ph type="sldNum" sz="quarter" idx="12"/>
          </p:nvPr>
        </p:nvSpPr>
        <p:spPr/>
        <p:txBody>
          <a:bodyPr/>
          <a:lstStyle/>
          <a:p>
            <a:endParaRPr lang="en-US" dirty="0"/>
          </a:p>
        </p:txBody>
      </p:sp>
      <p:pic>
        <p:nvPicPr>
          <p:cNvPr id="5" name="Picture 4"/>
          <p:cNvPicPr>
            <a:picLocks noChangeAspect="1"/>
          </p:cNvPicPr>
          <p:nvPr/>
        </p:nvPicPr>
        <p:blipFill>
          <a:blip r:embed="rId1"/>
          <a:srcRect/>
          <a:stretch>
            <a:fillRect/>
          </a:stretch>
        </p:blipFill>
        <p:spPr>
          <a:xfrm>
            <a:off x="199303" y="1544154"/>
            <a:ext cx="11693366" cy="49193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QUESTIONS OR SUGGESTIONS</a:t>
            </a:r>
            <a:endParaRPr lang="en-GH"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169127"/>
            <a:ext cx="8331679" cy="1066860"/>
          </a:xfrm>
        </p:spPr>
        <p:txBody>
          <a:bodyPr/>
          <a:lstStyle/>
          <a:p>
            <a:r>
              <a:rPr lang="en-GB" dirty="0"/>
              <a:t> Introduction</a:t>
            </a:r>
            <a:endParaRPr lang="en-US" dirty="0"/>
          </a:p>
        </p:txBody>
      </p:sp>
      <p:sp>
        <p:nvSpPr>
          <p:cNvPr id="3" name="Content Placeholder 2"/>
          <p:cNvSpPr>
            <a:spLocks noGrp="1" noEditPoints="1"/>
          </p:cNvSpPr>
          <p:nvPr>
            <p:ph idx="1"/>
          </p:nvPr>
        </p:nvSpPr>
        <p:spPr>
          <a:xfrm>
            <a:off x="215660" y="1707099"/>
            <a:ext cx="11677718" cy="4829318"/>
          </a:xfrm>
        </p:spPr>
        <p:txBody>
          <a:bodyPr>
            <a:normAutofit fontScale="75000" lnSpcReduction="10000"/>
          </a:bodyPr>
          <a:lstStyle/>
          <a:p>
            <a:pPr>
              <a:lnSpc>
                <a:spcPct val="120000"/>
              </a:lnSpc>
            </a:pPr>
            <a:r>
              <a:rPr lang="en-GB" dirty="0"/>
              <a:t>Medical images often present high-dimensional datasets, posing challenges in efficient analysis and feature selection. Traditionally, these challenges have been addressed with standard methods that may not fully optimize classification performance. This project introduces </a:t>
            </a:r>
            <a:r>
              <a:rPr altLang="en-GB" dirty="0"/>
              <a:t>four variants of hybridized binary optimization algorithms </a:t>
            </a:r>
            <a:r>
              <a:rPr lang="en-GB" dirty="0"/>
              <a:t>which enhance feature selection for medical image datasets by leveraging BEOSA as a base. These algorithms incorporate a novel nested transformation function, creating variants that optimize binary search spaces while preserving the relevance of real-world features. Through experiments on digital mammography datasets, the proposed methods demonstrate superior performance in improving classification accuracy over traditional techniques.</a:t>
            </a:r>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18665" y="529184"/>
            <a:ext cx="7707565" cy="750083"/>
          </a:xfrm>
        </p:spPr>
        <p:txBody>
          <a:bodyPr/>
          <a:lstStyle/>
          <a:p>
            <a:r>
              <a:rPr lang="en-GB" dirty="0"/>
              <a:t>Problem statement</a:t>
            </a:r>
            <a:endParaRPr lang="en-US" dirty="0"/>
          </a:p>
        </p:txBody>
      </p:sp>
      <p:sp>
        <p:nvSpPr>
          <p:cNvPr id="3" name="Content Placeholder 2"/>
          <p:cNvSpPr>
            <a:spLocks noGrp="1" noEditPoints="1"/>
          </p:cNvSpPr>
          <p:nvPr>
            <p:ph idx="1"/>
          </p:nvPr>
        </p:nvSpPr>
        <p:spPr>
          <a:xfrm>
            <a:off x="215660" y="1913248"/>
            <a:ext cx="11677718" cy="4829318"/>
          </a:xfrm>
        </p:spPr>
        <p:txBody>
          <a:bodyPr>
            <a:normAutofit/>
          </a:bodyPr>
          <a:lstStyle/>
          <a:p>
            <a:r>
              <a:rPr lang="en-GB" sz="2800" dirty="0"/>
              <a:t>High-dimensional datasets, particularly in medical image analysis, present significant challenges in machine learning and classification tasks. These challenges include increased computational complexity, overfitting, and reduced model interpretability. Specifically, when working with breast cancer detection from medical imaging data (such as mammograms or histopathology images), the number of features can be vast, leading to a risk of decreased classification accuracy and model performance.</a:t>
            </a:r>
          </a:p>
          <a:p>
            <a:r>
              <a:rPr lang="en-GB" sz="2800" dirty="0"/>
              <a:t>However, relying solely on conventional feature selection methods may not provide optimal solutions for complex medical imaging datasets</a:t>
            </a:r>
            <a:r>
              <a:rPr lang="en-GB" dirty="0"/>
              <a:t>.</a:t>
            </a:r>
            <a:endParaRPr lang="en-US" dirty="0"/>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Proposed Solution</a:t>
            </a:r>
            <a:endParaRPr lang="en-US" dirty="0"/>
          </a:p>
        </p:txBody>
      </p:sp>
      <p:sp>
        <p:nvSpPr>
          <p:cNvPr id="3" name="Content Placeholder 2"/>
          <p:cNvSpPr>
            <a:spLocks noGrp="1" noEditPoints="1"/>
          </p:cNvSpPr>
          <p:nvPr>
            <p:ph idx="1"/>
          </p:nvPr>
        </p:nvSpPr>
        <p:spPr/>
        <p:txBody>
          <a:bodyPr>
            <a:normAutofit fontScale="87500" lnSpcReduction="10000"/>
          </a:bodyPr>
          <a:lstStyle/>
          <a:p>
            <a:r>
              <a:rPr lang="en-GB" b="1" dirty="0"/>
              <a:t>Adaptation of hybrid binary optimization algorithms</a:t>
            </a:r>
            <a:r>
              <a:rPr lang="en-GB" dirty="0"/>
              <a:t> for </a:t>
            </a:r>
            <a:r>
              <a:rPr lang="en-GB" dirty="0">
                <a:sym typeface="+mn-ea"/>
              </a:rPr>
              <a:t>medical image </a:t>
            </a:r>
            <a:r>
              <a:rPr lang="en-GB" dirty="0"/>
              <a:t>feature selection in  </a:t>
            </a:r>
            <a:r>
              <a:rPr altLang="en-GB" dirty="0"/>
              <a:t>neural network</a:t>
            </a:r>
            <a:r>
              <a:rPr lang="en-GB" dirty="0"/>
              <a:t>, particularly focusing on </a:t>
            </a:r>
            <a:r>
              <a:rPr lang="en-GB" b="1" dirty="0"/>
              <a:t>breast cancer</a:t>
            </a:r>
            <a:r>
              <a:rPr altLang="en-GB" b="1" dirty="0"/>
              <a:t>. </a:t>
            </a:r>
            <a:r>
              <a:rPr lang="en-GB" dirty="0">
                <a:sym typeface="+mn-ea"/>
              </a:rPr>
              <a:t>(</a:t>
            </a:r>
            <a:r>
              <a:rPr lang="en-GB" b="1" dirty="0">
                <a:sym typeface="+mn-ea"/>
              </a:rPr>
              <a:t>HBEOSA-DMO</a:t>
            </a:r>
            <a:r>
              <a:rPr lang="en-US" altLang="en-GB" b="1" dirty="0">
                <a:sym typeface="+mn-ea"/>
              </a:rPr>
              <a:t>,  </a:t>
            </a:r>
            <a:r>
              <a:rPr lang="en-GB" b="1" dirty="0">
                <a:sym typeface="+mn-ea"/>
              </a:rPr>
              <a:t>HBEOSA-PSO</a:t>
            </a:r>
            <a:r>
              <a:rPr lang="en-US" altLang="en-GB" b="1" dirty="0">
                <a:sym typeface="+mn-ea"/>
              </a:rPr>
              <a:t>,  </a:t>
            </a:r>
            <a:r>
              <a:rPr lang="en-GB" b="1" dirty="0">
                <a:sym typeface="+mn-ea"/>
              </a:rPr>
              <a:t>HBEOSA-DMO-NT and HBEOSA-PSO-NT</a:t>
            </a:r>
            <a:r>
              <a:rPr lang="en-GB" dirty="0">
                <a:sym typeface="+mn-ea"/>
              </a:rPr>
              <a:t>)</a:t>
            </a:r>
          </a:p>
          <a:p>
            <a:pPr marL="0" indent="0">
              <a:buNone/>
            </a:pPr>
            <a:r>
              <a:rPr lang="en-GB" dirty="0">
                <a:sym typeface="+mn-ea"/>
              </a:rPr>
              <a:t> </a:t>
            </a:r>
            <a:endParaRPr lang="en-GB" b="1" dirty="0"/>
          </a:p>
          <a:p>
            <a:r>
              <a:rPr altLang="en-GB" dirty="0"/>
              <a:t>These</a:t>
            </a:r>
            <a:r>
              <a:rPr altLang="en-GB" b="1" dirty="0"/>
              <a:t> </a:t>
            </a:r>
            <a:r>
              <a:rPr altLang="en-GB" dirty="0"/>
              <a:t>are obtained from the hybridization of</a:t>
            </a:r>
            <a:r>
              <a:rPr altLang="en-GB" b="1" dirty="0"/>
              <a:t> </a:t>
            </a:r>
            <a:r>
              <a:rPr lang="en-GB" b="1" dirty="0">
                <a:sym typeface="+mn-ea"/>
              </a:rPr>
              <a:t>BEOSA </a:t>
            </a:r>
            <a:r>
              <a:rPr lang="en-GB" dirty="0">
                <a:sym typeface="+mn-ea"/>
              </a:rPr>
              <a:t>as the base algorithm </a:t>
            </a:r>
            <a:r>
              <a:rPr altLang="en-GB" dirty="0">
                <a:sym typeface="+mn-ea"/>
              </a:rPr>
              <a:t>with</a:t>
            </a:r>
            <a:r>
              <a:rPr altLang="en-GB" b="1" dirty="0">
                <a:sym typeface="+mn-ea"/>
              </a:rPr>
              <a:t> B</a:t>
            </a:r>
            <a:r>
              <a:rPr lang="en-GB" b="1" dirty="0">
                <a:sym typeface="+mn-ea"/>
              </a:rPr>
              <a:t>DMO</a:t>
            </a:r>
            <a:r>
              <a:rPr lang="en-GB" dirty="0">
                <a:sym typeface="+mn-ea"/>
              </a:rPr>
              <a:t> </a:t>
            </a:r>
            <a:r>
              <a:rPr altLang="en-GB" dirty="0">
                <a:sym typeface="+mn-ea"/>
              </a:rPr>
              <a:t>and B</a:t>
            </a:r>
            <a:r>
              <a:rPr lang="en-GB" b="1" dirty="0">
                <a:sym typeface="+mn-ea"/>
              </a:rPr>
              <a:t>PSO</a:t>
            </a:r>
            <a:r>
              <a:rPr altLang="en-GB" b="1" dirty="0">
                <a:sym typeface="+mn-ea"/>
              </a:rPr>
              <a:t>,  </a:t>
            </a:r>
            <a:r>
              <a:rPr altLang="en-GB" dirty="0">
                <a:sym typeface="+mn-ea"/>
              </a:rPr>
              <a:t>to obtain</a:t>
            </a:r>
            <a:r>
              <a:rPr altLang="en-GB" b="1" dirty="0">
                <a:sym typeface="+mn-ea"/>
              </a:rPr>
              <a:t> </a:t>
            </a:r>
            <a:r>
              <a:rPr lang="en-GB" b="1" dirty="0">
                <a:sym typeface="+mn-ea"/>
              </a:rPr>
              <a:t>HBEOSA-DMO</a:t>
            </a:r>
            <a:r>
              <a:rPr lang="en-GB" dirty="0">
                <a:sym typeface="+mn-ea"/>
              </a:rPr>
              <a:t> and </a:t>
            </a:r>
            <a:r>
              <a:rPr lang="en-GB" b="1" dirty="0">
                <a:sym typeface="+mn-ea"/>
              </a:rPr>
              <a:t>HBEOSA-PSO</a:t>
            </a:r>
            <a:r>
              <a:rPr altLang="en-GB" b="1" dirty="0">
                <a:sym typeface="+mn-ea"/>
              </a:rPr>
              <a:t>. </a:t>
            </a:r>
            <a:r>
              <a:rPr lang="en-GB" dirty="0">
                <a:sym typeface="+mn-ea"/>
              </a:rPr>
              <a:t>The algorithms are enhanced by  nested transformation function, </a:t>
            </a:r>
            <a:r>
              <a:rPr lang="en-US" altLang="en-GB" dirty="0">
                <a:sym typeface="+mn-ea"/>
              </a:rPr>
              <a:t>leading to</a:t>
            </a:r>
            <a:r>
              <a:rPr lang="en-GB" dirty="0">
                <a:sym typeface="+mn-ea"/>
              </a:rPr>
              <a:t> </a:t>
            </a:r>
            <a:r>
              <a:rPr altLang="en-GB" dirty="0">
                <a:sym typeface="+mn-ea"/>
              </a:rPr>
              <a:t>the </a:t>
            </a:r>
            <a:r>
              <a:rPr lang="en-GB" dirty="0">
                <a:sym typeface="+mn-ea"/>
              </a:rPr>
              <a:t>four variants (</a:t>
            </a:r>
            <a:r>
              <a:rPr lang="en-GB" b="1" dirty="0">
                <a:sym typeface="+mn-ea"/>
              </a:rPr>
              <a:t>HBEOSA-DMO</a:t>
            </a:r>
            <a:r>
              <a:rPr lang="en-US" altLang="en-GB" b="1" dirty="0">
                <a:sym typeface="+mn-ea"/>
              </a:rPr>
              <a:t>,</a:t>
            </a:r>
            <a:r>
              <a:rPr lang="en-GB" b="1" dirty="0">
                <a:sym typeface="+mn-ea"/>
              </a:rPr>
              <a:t>HBEOSA-PSO</a:t>
            </a:r>
            <a:r>
              <a:rPr lang="en-US" altLang="en-GB" b="1" dirty="0">
                <a:sym typeface="+mn-ea"/>
              </a:rPr>
              <a:t>,</a:t>
            </a:r>
            <a:r>
              <a:rPr lang="en-GB" b="1" dirty="0">
                <a:sym typeface="+mn-ea"/>
              </a:rPr>
              <a:t>HBEOSA-DMO-NT</a:t>
            </a:r>
            <a:r>
              <a:rPr lang="en-GB" dirty="0">
                <a:sym typeface="+mn-ea"/>
              </a:rPr>
              <a:t> and </a:t>
            </a:r>
            <a:r>
              <a:rPr lang="en-GB" b="1" dirty="0">
                <a:sym typeface="+mn-ea"/>
              </a:rPr>
              <a:t>HBEOSA-PSO-NT</a:t>
            </a:r>
            <a:r>
              <a:rPr lang="en-GB" dirty="0">
                <a:sym typeface="+mn-ea"/>
              </a:rPr>
              <a:t>) </a:t>
            </a:r>
            <a:r>
              <a:rPr altLang="en-GB" dirty="0">
                <a:sym typeface="+mn-ea"/>
              </a:rPr>
              <a:t>proposed.</a:t>
            </a:r>
            <a:endParaRPr lang="en-GB" b="1" dirty="0"/>
          </a:p>
          <a:p>
            <a:endParaRPr lang="en-GB" dirty="0"/>
          </a:p>
          <a:p>
            <a:endParaRPr lang="en-US" dirty="0"/>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normAutofit/>
          </a:bodyPr>
          <a:lstStyle/>
          <a:p>
            <a:r>
              <a:rPr lang="en-GB" sz="3000" dirty="0"/>
              <a:t>Flow of Proposed Solution</a:t>
            </a:r>
            <a:endParaRPr lang="en-US" sz="3000" dirty="0"/>
          </a:p>
        </p:txBody>
      </p:sp>
      <p:pic>
        <p:nvPicPr>
          <p:cNvPr id="6" name="Content Placeholder 5"/>
          <p:cNvPicPr>
            <a:picLocks noGrp="1" noChangeAspect="1"/>
          </p:cNvPicPr>
          <p:nvPr>
            <p:ph idx="1"/>
          </p:nvPr>
        </p:nvPicPr>
        <p:blipFill>
          <a:blip r:embed="rId1"/>
          <a:srcRect/>
          <a:stretch>
            <a:fillRect/>
          </a:stretch>
        </p:blipFill>
        <p:spPr>
          <a:xfrm>
            <a:off x="215660" y="1644228"/>
            <a:ext cx="10677622" cy="4829175"/>
          </a:xfrm>
          <a:prstGeom prst="rect">
            <a:avLst/>
          </a:prstGeom>
        </p:spPr>
      </p:pic>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0365324" cy="1066860"/>
          </a:xfrm>
        </p:spPr>
        <p:txBody>
          <a:bodyPr>
            <a:normAutofit fontScale="90000"/>
          </a:bodyPr>
          <a:lstStyle/>
          <a:p>
            <a:r>
              <a:rPr lang="en-GB" sz="3100" dirty="0"/>
              <a:t>Demonstration Of Details involved in the Binary hybridisation of BEOSA with BDMO and BPSO Process of the various algorithms.</a:t>
            </a:r>
            <a:endParaRPr lang="en-US" sz="3100" dirty="0"/>
          </a:p>
        </p:txBody>
      </p:sp>
      <p:sp>
        <p:nvSpPr>
          <p:cNvPr id="3" name="Content Placeholder 2"/>
          <p:cNvSpPr>
            <a:spLocks noGrp="1" noEditPoints="1"/>
          </p:cNvSpPr>
          <p:nvPr>
            <p:ph idx="1"/>
          </p:nvPr>
        </p:nvSpPr>
        <p:spPr/>
        <p:txBody>
          <a:bodyPr/>
          <a:lstStyle/>
          <a:p>
            <a:r>
              <a:rPr lang="en-GB" dirty="0"/>
              <a:t>This presentation explains how the hybrid algorithms were created.</a:t>
            </a:r>
          </a:p>
          <a:p>
            <a:pPr marL="685800" lvl="1"/>
            <a:r>
              <a:rPr lang="en-GB" dirty="0"/>
              <a:t>First, we walk through how the full hybrid models operate from start to finish.</a:t>
            </a:r>
          </a:p>
          <a:p>
            <a:pPr marL="685800" lvl="1"/>
            <a:r>
              <a:rPr lang="en-GB" dirty="0"/>
              <a:t>Next, we show exactly how they were combined with the base algorithm, BEOSA.</a:t>
            </a:r>
          </a:p>
          <a:p>
            <a:pPr marL="685800" lvl="1"/>
            <a:r>
              <a:rPr lang="en-GB" dirty="0"/>
              <a:t>Finally, we look at the structure and behavior of the individual algorithms — BDMO and BPSO.</a:t>
            </a:r>
          </a:p>
          <a:p>
            <a:pPr marL="685800" lvl="1"/>
            <a:endParaRPr lang="en-GB" dirty="0"/>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0451066" cy="1066860"/>
          </a:xfrm>
        </p:spPr>
        <p:txBody>
          <a:bodyPr>
            <a:normAutofit fontScale="90000"/>
          </a:bodyPr>
          <a:lstStyle/>
          <a:p>
            <a:r>
              <a:rPr lang="en-GB" dirty="0"/>
              <a:t>Overall Flow chat of HBESOA-DMO OR HBESOA-PSO with or without NT</a:t>
            </a:r>
            <a:endParaRPr lang="en-US" dirty="0"/>
          </a:p>
        </p:txBody>
      </p:sp>
      <p:sp>
        <p:nvSpPr>
          <p:cNvPr id="3" name="Content Placeholder 2"/>
          <p:cNvSpPr>
            <a:spLocks noGrp="1" noEditPoints="1"/>
          </p:cNvSpPr>
          <p:nvPr>
            <p:ph idx="1"/>
          </p:nvPr>
        </p:nvSpPr>
        <p:spPr/>
        <p:txBody>
          <a:bodyPr/>
          <a:lstStyle/>
          <a:p>
            <a:endParaRPr lang="en-US" dirty="0"/>
          </a:p>
        </p:txBody>
      </p:sp>
      <p:sp>
        <p:nvSpPr>
          <p:cNvPr id="4" name="Slide Number Placeholder 3"/>
          <p:cNvSpPr>
            <a:spLocks noGrp="1" noEditPoints="1"/>
          </p:cNvSpPr>
          <p:nvPr>
            <p:ph type="sldNum" sz="quarter" idx="12"/>
          </p:nvPr>
        </p:nvSpPr>
        <p:spPr/>
        <p:txBody>
          <a:bodyPr/>
          <a:lstStyle/>
          <a:p>
            <a:endParaRPr lang="en-US" dirty="0"/>
          </a:p>
        </p:txBody>
      </p:sp>
      <p:pic>
        <p:nvPicPr>
          <p:cNvPr id="6" name="Picture 5"/>
          <p:cNvPicPr>
            <a:picLocks noChangeAspect="1"/>
          </p:cNvPicPr>
          <p:nvPr/>
        </p:nvPicPr>
        <p:blipFill>
          <a:blip r:embed="rId1"/>
          <a:srcRect/>
          <a:stretch>
            <a:fillRect/>
          </a:stretch>
        </p:blipFill>
        <p:spPr>
          <a:xfrm>
            <a:off x="-16044" y="1568204"/>
            <a:ext cx="12208044" cy="5447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0750623" cy="1066860"/>
          </a:xfrm>
        </p:spPr>
        <p:txBody>
          <a:bodyPr>
            <a:normAutofit fontScale="90000"/>
          </a:bodyPr>
          <a:lstStyle/>
          <a:p>
            <a:r>
              <a:rPr lang="en-GB" dirty="0"/>
              <a:t>Flow Chart on How Each Infected Individual affects its population</a:t>
            </a:r>
            <a:endParaRPr lang="en-US" dirty="0"/>
          </a:p>
        </p:txBody>
      </p:sp>
      <p:sp>
        <p:nvSpPr>
          <p:cNvPr id="3" name="Content Placeholder 2"/>
          <p:cNvSpPr>
            <a:spLocks noGrp="1" noEditPoints="1"/>
          </p:cNvSpPr>
          <p:nvPr>
            <p:ph idx="1"/>
          </p:nvPr>
        </p:nvSpPr>
        <p:spPr/>
        <p:txBody>
          <a:bodyPr/>
          <a:lstStyle/>
          <a:p>
            <a:endParaRPr lang="en-US" dirty="0"/>
          </a:p>
        </p:txBody>
      </p:sp>
      <p:sp>
        <p:nvSpPr>
          <p:cNvPr id="4" name="Slide Number Placeholder 3"/>
          <p:cNvSpPr>
            <a:spLocks noGrp="1" noEditPoints="1"/>
          </p:cNvSpPr>
          <p:nvPr>
            <p:ph type="sldNum" sz="quarter" idx="12"/>
          </p:nvPr>
        </p:nvSpPr>
        <p:spPr/>
        <p:txBody>
          <a:bodyPr/>
          <a:lstStyle/>
          <a:p>
            <a:endParaRPr lang="en-US" dirty="0"/>
          </a:p>
        </p:txBody>
      </p:sp>
      <p:pic>
        <p:nvPicPr>
          <p:cNvPr id="7" name="Picture 6"/>
          <p:cNvPicPr>
            <a:picLocks noChangeAspect="1"/>
          </p:cNvPicPr>
          <p:nvPr/>
        </p:nvPicPr>
        <p:blipFill>
          <a:blip r:embed="rId1"/>
          <a:srcRect/>
          <a:stretch>
            <a:fillRect/>
          </a:stretch>
        </p:blipFill>
        <p:spPr>
          <a:xfrm>
            <a:off x="-9835" y="1527847"/>
            <a:ext cx="12261803" cy="53906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DMOSA</a:t>
            </a:r>
            <a:endParaRPr lang="en-US" dirty="0"/>
          </a:p>
        </p:txBody>
      </p:sp>
      <p:sp>
        <p:nvSpPr>
          <p:cNvPr id="3" name="Content Placeholder 2"/>
          <p:cNvSpPr>
            <a:spLocks noGrp="1" noEditPoints="1"/>
          </p:cNvSpPr>
          <p:nvPr>
            <p:ph idx="1"/>
          </p:nvPr>
        </p:nvSpPr>
        <p:spPr/>
        <p:txBody>
          <a:bodyPr/>
          <a:lstStyle/>
          <a:p>
            <a:r>
              <a:rPr lang="en-US" dirty="0"/>
              <a:t>The Binary Dwarf Mongoose Optimization (BDMO) algorithm is a recent addition to the family of binary optimization techniques, designed to improve feature selection and classification tasks. Inspired by the behavioral patterns and social structures of dwarf mongooses, BDMO effectively navigates the binary search space, enabling efficient identification of optimal feature subsets in high-dimensional datasets.</a:t>
            </a:r>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DISAL_Research_Proposal_UG_Template (3)</Template>
  <TotalTime>50</TotalTime>
  <Words>944</Words>
  <Application>Microsoft Office PowerPoint</Application>
  <PresentationFormat>Widescreen</PresentationFormat>
  <Paragraphs>69</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ElsevierGulliver</vt:lpstr>
      <vt:lpstr>Wingdings</vt:lpstr>
      <vt:lpstr>Office Theme</vt:lpstr>
      <vt:lpstr>An adaptation of hybrid binary optimization algorithms for medical image feature selection in neural network for classification of breast cancer </vt:lpstr>
      <vt:lpstr>RECAP (Introduction)</vt:lpstr>
      <vt:lpstr>Recap( Problem statement)</vt:lpstr>
      <vt:lpstr>Recap(Proposed Solution)</vt:lpstr>
      <vt:lpstr>Recap (Flow of Proposed Solution)</vt:lpstr>
      <vt:lpstr>Demonstration Of Details involved in the Binary hybridisation of BEOSA with BDMO and BPSO Process of the various algorithms.</vt:lpstr>
      <vt:lpstr>DMOSA</vt:lpstr>
      <vt:lpstr>Key Features of BDMO and how they affect the Hybridization Process</vt:lpstr>
      <vt:lpstr>Key Features of BDMO and how they affect the Hybridization Process</vt:lpstr>
      <vt:lpstr>Flow Chart of BDMO</vt:lpstr>
      <vt:lpstr>Overview of Particle Swarm Optimization (PSO)</vt:lpstr>
      <vt:lpstr>PSO</vt:lpstr>
      <vt:lpstr>HOW PSO OR BDMO IS INTEGRATED INTO  BEOSA</vt:lpstr>
      <vt:lpstr>Flow Chart on How Each Infected Individual affects its population</vt:lpstr>
      <vt:lpstr>Overall Flow chat of HBESOA-DMO OR HBESOA-PSO with or without NT</vt:lpstr>
      <vt:lpstr>Summary Flow Chart </vt:lpstr>
      <vt:lpstr>QUESTIONS OR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Danso Emmanuella Pokuaa</dc:creator>
  <cp:lastModifiedBy>Unknown Author</cp:lastModifiedBy>
  <cp:revision>24</cp:revision>
  <dcterms:created xsi:type="dcterms:W3CDTF">2025-01-16T18:58:26Z</dcterms:created>
  <dcterms:modified xsi:type="dcterms:W3CDTF">2025-05-12T21:04:08Z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2023-08-01T08:26:42Z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90f1992f-33f4-473b-9494-ee189a84ebdf</vt:lpwstr>
  </property>
  <property fmtid="{D5CDD505-2E9C-101B-9397-08002B2CF9AE}" pid="7" name="MSIP_Label_defa4170-0d19-0005-0004-bc88714345d2_ActionId">
    <vt:lpwstr>f8178bc1-0307-4cbb-be5b-80e7324c6519</vt:lpwstr>
  </property>
  <property fmtid="{D5CDD505-2E9C-101B-9397-08002B2CF9AE}" pid="8" name="MSIP_Label_defa4170-0d19-0005-0004-bc88714345d2_ContentBits">
    <vt:lpwstr>0</vt:lpwstr>
  </property>
  <property fmtid="{D5CDD505-2E9C-101B-9397-08002B2CF9AE}" pid="9" name="KSOProductBuildVer">
    <vt:lpwstr>1033-10.1.0.6757</vt:lpwstr>
  </property>
</Properties>
</file>